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rgbClr val="D2DBEB"/>
          </a:solidFill>
        </a:fill>
      </a:tcStyle>
    </a:wholeTbl>
    <a:band2H>
      <a:tcTxStyle b="def" i="def"/>
      <a:tcStyle>
        <a:tcBdr/>
        <a:fill>
          <a:solidFill>
            <a:srgbClr val="EAEEF5"/>
          </a:solidFill>
        </a:fill>
      </a:tcStyle>
    </a:band2H>
    <a:firstCol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381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381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rgbClr val="F3E7D0"/>
          </a:solidFill>
        </a:fill>
      </a:tcStyle>
    </a:wholeTbl>
    <a:band2H>
      <a:tcTxStyle b="def" i="def"/>
      <a:tcStyle>
        <a:tcBdr/>
        <a:fill>
          <a:solidFill>
            <a:srgbClr val="F9F3E9"/>
          </a:solidFill>
        </a:fill>
      </a:tcStyle>
    </a:band2H>
    <a:firstCol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381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381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rgbClr val="DBD6E3"/>
          </a:solidFill>
        </a:fill>
      </a:tcStyle>
    </a:wholeTbl>
    <a:band2H>
      <a:tcTxStyle b="def" i="def"/>
      <a:tcStyle>
        <a:tcBdr/>
        <a:fill>
          <a:solidFill>
            <a:srgbClr val="EEECF2"/>
          </a:solidFill>
        </a:fill>
      </a:tcStyle>
    </a:band2H>
    <a:firstCol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381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381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600C52"/>
          </a:solidFill>
        </a:fill>
      </a:tcStyle>
    </a:band2H>
    <a:firstCol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46056"/>
              </a:solidFill>
              <a:prstDash val="solid"/>
              <a:round/>
            </a:ln>
          </a:top>
          <a:bottom>
            <a:ln w="25400" cap="flat">
              <a:solidFill>
                <a:srgbClr val="54605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0C52"/>
          </a:solidFill>
        </a:fill>
      </a:tcStyle>
    </a:lastRow>
    <a:firstRow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46056"/>
              </a:solidFill>
              <a:prstDash val="solid"/>
              <a:round/>
            </a:ln>
          </a:top>
          <a:bottom>
            <a:ln w="25400" cap="flat">
              <a:solidFill>
                <a:srgbClr val="54605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rgbClr val="CFD1D0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rgbClr val="546056"/>
          </a:solidFill>
        </a:fill>
      </a:tcStyle>
    </a:firstCol>
    <a:lastRow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38100" cap="flat">
              <a:solidFill>
                <a:srgbClr val="600C52"/>
              </a:solidFill>
              <a:prstDash val="solid"/>
              <a:round/>
            </a:ln>
          </a:top>
          <a:bottom>
            <a:ln w="127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rgbClr val="546056"/>
          </a:solidFill>
        </a:fill>
      </a:tcStyle>
    </a:lastRow>
    <a:firstRow>
      <a:tcTxStyle b="on" i="off">
        <a:font>
          <a:latin typeface="Palatino"/>
          <a:ea typeface="Palatino"/>
          <a:cs typeface="Palatino"/>
        </a:font>
        <a:srgbClr val="600C52"/>
      </a:tcTxStyle>
      <a:tcStyle>
        <a:tcBdr>
          <a:left>
            <a:ln w="12700" cap="flat">
              <a:solidFill>
                <a:srgbClr val="600C52"/>
              </a:solidFill>
              <a:prstDash val="solid"/>
              <a:round/>
            </a:ln>
          </a:left>
          <a:right>
            <a:ln w="12700" cap="flat">
              <a:solidFill>
                <a:srgbClr val="600C52"/>
              </a:solidFill>
              <a:prstDash val="solid"/>
              <a:round/>
            </a:ln>
          </a:right>
          <a:top>
            <a:ln w="12700" cap="flat">
              <a:solidFill>
                <a:srgbClr val="600C52"/>
              </a:solidFill>
              <a:prstDash val="solid"/>
              <a:round/>
            </a:ln>
          </a:top>
          <a:bottom>
            <a:ln w="38100" cap="flat">
              <a:solidFill>
                <a:srgbClr val="600C52"/>
              </a:solidFill>
              <a:prstDash val="solid"/>
              <a:round/>
            </a:ln>
          </a:bottom>
          <a:insideH>
            <a:ln w="12700" cap="flat">
              <a:solidFill>
                <a:srgbClr val="600C52"/>
              </a:solidFill>
              <a:prstDash val="solid"/>
              <a:round/>
            </a:ln>
          </a:insideH>
          <a:insideV>
            <a:ln w="12700" cap="flat">
              <a:solidFill>
                <a:srgbClr val="600C52"/>
              </a:solidFill>
              <a:prstDash val="solid"/>
              <a:round/>
            </a:ln>
          </a:insideV>
        </a:tcBdr>
        <a:fill>
          <a:solidFill>
            <a:srgbClr val="54605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546056"/>
              </a:solidFill>
              <a:prstDash val="solid"/>
              <a:round/>
            </a:ln>
          </a:left>
          <a:right>
            <a:ln w="12700" cap="flat">
              <a:solidFill>
                <a:srgbClr val="546056"/>
              </a:solidFill>
              <a:prstDash val="solid"/>
              <a:round/>
            </a:ln>
          </a:right>
          <a:top>
            <a:ln w="12700" cap="flat">
              <a:solidFill>
                <a:srgbClr val="546056"/>
              </a:solidFill>
              <a:prstDash val="solid"/>
              <a:round/>
            </a:ln>
          </a:top>
          <a:bottom>
            <a:ln w="12700" cap="flat">
              <a:solidFill>
                <a:srgbClr val="546056"/>
              </a:solidFill>
              <a:prstDash val="solid"/>
              <a:round/>
            </a:ln>
          </a:bottom>
          <a:insideH>
            <a:ln w="12700" cap="flat">
              <a:solidFill>
                <a:srgbClr val="546056"/>
              </a:solidFill>
              <a:prstDash val="solid"/>
              <a:round/>
            </a:ln>
          </a:insideH>
          <a:insideV>
            <a:ln w="12700" cap="flat">
              <a:solidFill>
                <a:srgbClr val="546056"/>
              </a:solidFill>
              <a:prstDash val="solid"/>
              <a:round/>
            </a:ln>
          </a:insideV>
        </a:tcBdr>
        <a:fill>
          <a:solidFill>
            <a:srgbClr val="546056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546056"/>
              </a:solidFill>
              <a:prstDash val="solid"/>
              <a:round/>
            </a:ln>
          </a:left>
          <a:right>
            <a:ln w="12700" cap="flat">
              <a:solidFill>
                <a:srgbClr val="546056"/>
              </a:solidFill>
              <a:prstDash val="solid"/>
              <a:round/>
            </a:ln>
          </a:right>
          <a:top>
            <a:ln w="12700" cap="flat">
              <a:solidFill>
                <a:srgbClr val="546056"/>
              </a:solidFill>
              <a:prstDash val="solid"/>
              <a:round/>
            </a:ln>
          </a:top>
          <a:bottom>
            <a:ln w="12700" cap="flat">
              <a:solidFill>
                <a:srgbClr val="546056"/>
              </a:solidFill>
              <a:prstDash val="solid"/>
              <a:round/>
            </a:ln>
          </a:bottom>
          <a:insideH>
            <a:ln w="12700" cap="flat">
              <a:solidFill>
                <a:srgbClr val="546056"/>
              </a:solidFill>
              <a:prstDash val="solid"/>
              <a:round/>
            </a:ln>
          </a:insideH>
          <a:insideV>
            <a:ln w="12700" cap="flat">
              <a:solidFill>
                <a:srgbClr val="546056"/>
              </a:solidFill>
              <a:prstDash val="solid"/>
              <a:round/>
            </a:ln>
          </a:insideV>
        </a:tcBdr>
        <a:fill>
          <a:solidFill>
            <a:srgbClr val="546056">
              <a:alpha val="20000"/>
            </a:srgbClr>
          </a:solidFill>
        </a:fill>
      </a:tcStyle>
    </a:firstCol>
    <a:lastRow>
      <a:tcTxStyle b="on" i="of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546056"/>
              </a:solidFill>
              <a:prstDash val="solid"/>
              <a:round/>
            </a:ln>
          </a:left>
          <a:right>
            <a:ln w="12700" cap="flat">
              <a:solidFill>
                <a:srgbClr val="546056"/>
              </a:solidFill>
              <a:prstDash val="solid"/>
              <a:round/>
            </a:ln>
          </a:right>
          <a:top>
            <a:ln w="50800" cap="flat">
              <a:solidFill>
                <a:srgbClr val="546056"/>
              </a:solidFill>
              <a:prstDash val="solid"/>
              <a:round/>
            </a:ln>
          </a:top>
          <a:bottom>
            <a:ln w="12700" cap="flat">
              <a:solidFill>
                <a:srgbClr val="546056"/>
              </a:solidFill>
              <a:prstDash val="solid"/>
              <a:round/>
            </a:ln>
          </a:bottom>
          <a:insideH>
            <a:ln w="12700" cap="flat">
              <a:solidFill>
                <a:srgbClr val="546056"/>
              </a:solidFill>
              <a:prstDash val="solid"/>
              <a:round/>
            </a:ln>
          </a:insideH>
          <a:insideV>
            <a:ln w="12700" cap="flat">
              <a:solidFill>
                <a:srgbClr val="54605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546056"/>
              </a:solidFill>
              <a:prstDash val="solid"/>
              <a:round/>
            </a:ln>
          </a:left>
          <a:right>
            <a:ln w="12700" cap="flat">
              <a:solidFill>
                <a:srgbClr val="546056"/>
              </a:solidFill>
              <a:prstDash val="solid"/>
              <a:round/>
            </a:ln>
          </a:right>
          <a:top>
            <a:ln w="12700" cap="flat">
              <a:solidFill>
                <a:srgbClr val="546056"/>
              </a:solidFill>
              <a:prstDash val="solid"/>
              <a:round/>
            </a:ln>
          </a:top>
          <a:bottom>
            <a:ln w="25400" cap="flat">
              <a:solidFill>
                <a:srgbClr val="546056"/>
              </a:solidFill>
              <a:prstDash val="solid"/>
              <a:round/>
            </a:ln>
          </a:bottom>
          <a:insideH>
            <a:ln w="12700" cap="flat">
              <a:solidFill>
                <a:srgbClr val="546056"/>
              </a:solidFill>
              <a:prstDash val="solid"/>
              <a:round/>
            </a:ln>
          </a:insideH>
          <a:insideV>
            <a:ln w="12700" cap="flat">
              <a:solidFill>
                <a:srgbClr val="54605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 &amp; Untertite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/>
          <p:nvPr>
            <p:ph type="title"/>
          </p:nvPr>
        </p:nvSpPr>
        <p:spPr>
          <a:xfrm>
            <a:off x="1219200" y="2946400"/>
            <a:ext cx="21958300" cy="4089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2" name="Textebene 1…"/>
          <p:cNvSpPr txBox="1"/>
          <p:nvPr>
            <p:ph type="body" sz="quarter" idx="1"/>
          </p:nvPr>
        </p:nvSpPr>
        <p:spPr>
          <a:xfrm>
            <a:off x="1219200" y="7327900"/>
            <a:ext cx="219583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Bild"/>
          <p:cNvSpPr/>
          <p:nvPr>
            <p:ph type="pic" sz="half" idx="21"/>
          </p:nvPr>
        </p:nvSpPr>
        <p:spPr>
          <a:xfrm>
            <a:off x="11723140" y="6570950"/>
            <a:ext cx="11849102" cy="7845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Bild"/>
          <p:cNvSpPr/>
          <p:nvPr>
            <p:ph type="pic" sz="half" idx="22"/>
          </p:nvPr>
        </p:nvSpPr>
        <p:spPr>
          <a:xfrm>
            <a:off x="12224066" y="-483730"/>
            <a:ext cx="11569702" cy="77274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Bild"/>
          <p:cNvSpPr/>
          <p:nvPr>
            <p:ph type="pic" idx="23"/>
          </p:nvPr>
        </p:nvSpPr>
        <p:spPr>
          <a:xfrm>
            <a:off x="660400" y="-3810000"/>
            <a:ext cx="12005734" cy="1800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ebene 1…"/>
          <p:cNvSpPr txBox="1"/>
          <p:nvPr>
            <p:ph type="body" sz="quarter" idx="1"/>
          </p:nvPr>
        </p:nvSpPr>
        <p:spPr>
          <a:xfrm>
            <a:off x="3835400" y="9334500"/>
            <a:ext cx="16687800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4400"/>
            </a:lvl1pPr>
            <a:lvl2pPr marL="1298786" indent="-549486" algn="ctr">
              <a:spcBef>
                <a:spcPts val="0"/>
              </a:spcBef>
              <a:buBlip>
                <a:blip r:embed="rId3"/>
              </a:buBlip>
              <a:defRPr i="1" sz="4400"/>
            </a:lvl2pPr>
            <a:lvl3pPr marL="2048086" indent="-549486" algn="ctr">
              <a:spcBef>
                <a:spcPts val="0"/>
              </a:spcBef>
              <a:buBlip>
                <a:blip r:embed="rId3"/>
              </a:buBlip>
              <a:defRPr i="1" sz="4400"/>
            </a:lvl3pPr>
            <a:lvl4pPr marL="2797386" indent="-549486" algn="ctr">
              <a:spcBef>
                <a:spcPts val="0"/>
              </a:spcBef>
              <a:buBlip>
                <a:blip r:embed="rId3"/>
              </a:buBlip>
              <a:defRPr i="1" sz="4400"/>
            </a:lvl4pPr>
            <a:lvl5pPr marL="3546686" indent="-549486" algn="ctr">
              <a:spcBef>
                <a:spcPts val="0"/>
              </a:spcBef>
              <a:buBlip>
                <a:blip r:embed="rId3"/>
              </a:buBlip>
              <a:defRPr i="1" sz="4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6" name="„Zitat hier eingeben“"/>
          <p:cNvSpPr txBox="1"/>
          <p:nvPr>
            <p:ph type="body" sz="quarter" idx="21"/>
          </p:nvPr>
        </p:nvSpPr>
        <p:spPr>
          <a:xfrm>
            <a:off x="3835400" y="5924550"/>
            <a:ext cx="16687800" cy="11049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400"/>
              </a:spcBef>
              <a:buSzTx/>
              <a:buNone/>
            </a:pPr>
          </a:p>
        </p:txBody>
      </p:sp>
      <p:sp>
        <p:nvSpPr>
          <p:cNvPr id="10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ild"/>
          <p:cNvSpPr/>
          <p:nvPr>
            <p:ph type="pic" idx="21"/>
          </p:nvPr>
        </p:nvSpPr>
        <p:spPr>
          <a:xfrm>
            <a:off x="-2298700" y="-1143000"/>
            <a:ext cx="27432000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"/>
          <p:cNvSpPr/>
          <p:nvPr>
            <p:ph type="pic" sz="half" idx="21"/>
          </p:nvPr>
        </p:nvSpPr>
        <p:spPr>
          <a:xfrm>
            <a:off x="8331200" y="-647700"/>
            <a:ext cx="7797800" cy="11696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Bild"/>
          <p:cNvSpPr/>
          <p:nvPr>
            <p:ph type="pic" idx="22"/>
          </p:nvPr>
        </p:nvSpPr>
        <p:spPr>
          <a:xfrm>
            <a:off x="10388141" y="-774700"/>
            <a:ext cx="15839322" cy="105791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Bild"/>
          <p:cNvSpPr/>
          <p:nvPr>
            <p:ph type="pic" sz="half" idx="23"/>
          </p:nvPr>
        </p:nvSpPr>
        <p:spPr>
          <a:xfrm>
            <a:off x="533400" y="-889000"/>
            <a:ext cx="7797800" cy="11650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eltext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24" name="Textebene 1…"/>
          <p:cNvSpPr txBox="1"/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ild"/>
          <p:cNvSpPr/>
          <p:nvPr>
            <p:ph type="pic" idx="21"/>
          </p:nvPr>
        </p:nvSpPr>
        <p:spPr>
          <a:xfrm>
            <a:off x="508000" y="-1244600"/>
            <a:ext cx="23368472" cy="1143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Titeltext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34" name="Textebene 1…"/>
          <p:cNvSpPr txBox="1"/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Mit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text"/>
          <p:cNvSpPr txBox="1"/>
          <p:nvPr>
            <p:ph type="title"/>
          </p:nvPr>
        </p:nvSpPr>
        <p:spPr>
          <a:xfrm>
            <a:off x="1219200" y="4762500"/>
            <a:ext cx="21958300" cy="4165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k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ild"/>
          <p:cNvSpPr/>
          <p:nvPr>
            <p:ph type="pic" sz="half" idx="21"/>
          </p:nvPr>
        </p:nvSpPr>
        <p:spPr>
          <a:xfrm>
            <a:off x="14871700" y="209550"/>
            <a:ext cx="8585200" cy="12877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iteltext"/>
          <p:cNvSpPr txBox="1"/>
          <p:nvPr>
            <p:ph type="title"/>
          </p:nvPr>
        </p:nvSpPr>
        <p:spPr>
          <a:xfrm>
            <a:off x="1219200" y="2336800"/>
            <a:ext cx="13487400" cy="49149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52" name="Textebene 1…"/>
          <p:cNvSpPr txBox="1"/>
          <p:nvPr>
            <p:ph type="body" sz="half" idx="1"/>
          </p:nvPr>
        </p:nvSpPr>
        <p:spPr>
          <a:xfrm>
            <a:off x="1219200" y="7607300"/>
            <a:ext cx="13487400" cy="5054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6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69" name="Textebe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ild"/>
          <p:cNvSpPr/>
          <p:nvPr>
            <p:ph type="pic" sz="half" idx="21"/>
          </p:nvPr>
        </p:nvSpPr>
        <p:spPr>
          <a:xfrm>
            <a:off x="15506700" y="2260600"/>
            <a:ext cx="7988300" cy="11982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79" name="Textebene 1…"/>
          <p:cNvSpPr txBox="1"/>
          <p:nvPr>
            <p:ph type="body" sz="half" idx="1"/>
          </p:nvPr>
        </p:nvSpPr>
        <p:spPr>
          <a:xfrm>
            <a:off x="1219200" y="3695700"/>
            <a:ext cx="13512800" cy="9105900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1pPr>
            <a:lvl2pPr marL="1143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2pPr>
            <a:lvl3pPr marL="1714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3pPr>
            <a:lvl4pPr marL="2286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4pPr>
            <a:lvl5pPr marL="2857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ebene 1…"/>
          <p:cNvSpPr txBox="1"/>
          <p:nvPr>
            <p:ph type="body" idx="1"/>
          </p:nvPr>
        </p:nvSpPr>
        <p:spPr>
          <a:xfrm>
            <a:off x="1219200" y="914400"/>
            <a:ext cx="21958300" cy="11899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3" name="Textebene 1…"/>
          <p:cNvSpPr txBox="1"/>
          <p:nvPr>
            <p:ph type="body" idx="1"/>
          </p:nvPr>
        </p:nvSpPr>
        <p:spPr>
          <a:xfrm>
            <a:off x="1219200" y="3695700"/>
            <a:ext cx="21958300" cy="910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1976099" y="13220699"/>
            <a:ext cx="419101" cy="508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Palatino"/>
          <a:ea typeface="Palatino"/>
          <a:cs typeface="Palatino"/>
          <a:sym typeface="Palatino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Palatino"/>
          <a:ea typeface="Palatino"/>
          <a:cs typeface="Palatino"/>
          <a:sym typeface="Palatino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Palatino"/>
          <a:ea typeface="Palatino"/>
          <a:cs typeface="Palatino"/>
          <a:sym typeface="Palatino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Palatino"/>
          <a:ea typeface="Palatino"/>
          <a:cs typeface="Palatino"/>
          <a:sym typeface="Palatino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Palatino"/>
          <a:ea typeface="Palatino"/>
          <a:cs typeface="Palatino"/>
          <a:sym typeface="Palatino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Palatino"/>
          <a:ea typeface="Palatino"/>
          <a:cs typeface="Palatino"/>
          <a:sym typeface="Palatino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Palatino"/>
          <a:ea typeface="Palatino"/>
          <a:cs typeface="Palatino"/>
          <a:sym typeface="Palatino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Palatino"/>
          <a:ea typeface="Palatino"/>
          <a:cs typeface="Palatino"/>
          <a:sym typeface="Palatino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Palatino"/>
          <a:ea typeface="Palatino"/>
          <a:cs typeface="Palatino"/>
          <a:sym typeface="Palatino"/>
        </a:defRPr>
      </a:lvl9pPr>
    </p:titleStyle>
    <p:bodyStyle>
      <a:lvl1pPr marL="7493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1pPr>
      <a:lvl2pPr marL="14986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2pPr>
      <a:lvl3pPr marL="22479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3pPr>
      <a:lvl4pPr marL="29972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4pPr>
      <a:lvl5pPr marL="37465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5pPr>
      <a:lvl6pPr marL="44958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6pPr>
      <a:lvl7pPr marL="52451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7pPr>
      <a:lvl8pPr marL="59944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8pPr>
      <a:lvl9pPr marL="67437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00000"/>
            </a:gs>
            <a:gs pos="100000">
              <a:srgbClr val="333333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0106.jpeg" descr="IMG_0106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318500" y="482600"/>
            <a:ext cx="7772401" cy="8915400"/>
          </a:xfrm>
          <a:prstGeom prst="rect">
            <a:avLst/>
          </a:prstGeom>
        </p:spPr>
      </p:pic>
      <p:pic>
        <p:nvPicPr>
          <p:cNvPr id="132" name="IMG_0096.jpeg" descr="IMG_0096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0" cy="8915400"/>
          </a:xfrm>
          <a:prstGeom prst="rect">
            <a:avLst/>
          </a:prstGeom>
        </p:spPr>
      </p:pic>
      <p:pic>
        <p:nvPicPr>
          <p:cNvPr id="133" name="IMG_0104.jpeg" descr="IMG_0104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1" cy="8915401"/>
          </a:xfrm>
          <a:prstGeom prst="rect">
            <a:avLst/>
          </a:prstGeom>
        </p:spPr>
      </p:pic>
      <p:sp>
        <p:nvSpPr>
          <p:cNvPr id="134" name="Streetphotography"/>
          <p:cNvSpPr txBox="1"/>
          <p:nvPr>
            <p:ph type="title"/>
          </p:nvPr>
        </p:nvSpPr>
        <p:spPr>
          <a:xfrm>
            <a:off x="1219200" y="9550400"/>
            <a:ext cx="21958300" cy="1828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Streetphotography</a:t>
            </a:r>
          </a:p>
        </p:txBody>
      </p:sp>
      <p:sp>
        <p:nvSpPr>
          <p:cNvPr id="135" name="Irem, Ilayda, Seren, Selin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i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Irem, Ilayda, Seren, Selin</a:t>
            </a:r>
          </a:p>
        </p:txBody>
      </p:sp>
      <p:sp>
        <p:nvSpPr>
          <p:cNvPr id="136" name="Kamera"/>
          <p:cNvSpPr/>
          <p:nvPr/>
        </p:nvSpPr>
        <p:spPr>
          <a:xfrm>
            <a:off x="5019321" y="10007352"/>
            <a:ext cx="1538329" cy="1092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98" y="0"/>
                </a:moveTo>
                <a:cubicBezTo>
                  <a:pt x="7580" y="0"/>
                  <a:pt x="7176" y="305"/>
                  <a:pt x="7000" y="677"/>
                </a:cubicBezTo>
                <a:lnTo>
                  <a:pt x="6586" y="1551"/>
                </a:lnTo>
                <a:cubicBezTo>
                  <a:pt x="6410" y="1924"/>
                  <a:pt x="6006" y="2228"/>
                  <a:pt x="5689" y="2228"/>
                </a:cubicBezTo>
                <a:lnTo>
                  <a:pt x="3765" y="2228"/>
                </a:lnTo>
                <a:lnTo>
                  <a:pt x="3765" y="1931"/>
                </a:lnTo>
                <a:cubicBezTo>
                  <a:pt x="3765" y="1633"/>
                  <a:pt x="3592" y="1390"/>
                  <a:pt x="3380" y="1390"/>
                </a:cubicBezTo>
                <a:lnTo>
                  <a:pt x="1841" y="1390"/>
                </a:lnTo>
                <a:cubicBezTo>
                  <a:pt x="1629" y="1390"/>
                  <a:pt x="1456" y="1633"/>
                  <a:pt x="1456" y="1931"/>
                </a:cubicBezTo>
                <a:lnTo>
                  <a:pt x="1456" y="2228"/>
                </a:lnTo>
                <a:lnTo>
                  <a:pt x="1136" y="2228"/>
                </a:lnTo>
                <a:cubicBezTo>
                  <a:pt x="818" y="2228"/>
                  <a:pt x="434" y="2307"/>
                  <a:pt x="280" y="2404"/>
                </a:cubicBezTo>
                <a:cubicBezTo>
                  <a:pt x="127" y="2502"/>
                  <a:pt x="0" y="3380"/>
                  <a:pt x="0" y="3827"/>
                </a:cubicBezTo>
                <a:lnTo>
                  <a:pt x="0" y="20001"/>
                </a:lnTo>
                <a:cubicBezTo>
                  <a:pt x="0" y="20448"/>
                  <a:pt x="56" y="20992"/>
                  <a:pt x="125" y="21208"/>
                </a:cubicBezTo>
                <a:cubicBezTo>
                  <a:pt x="194" y="21424"/>
                  <a:pt x="818" y="21600"/>
                  <a:pt x="1136" y="21600"/>
                </a:cubicBezTo>
                <a:lnTo>
                  <a:pt x="20464" y="21600"/>
                </a:lnTo>
                <a:cubicBezTo>
                  <a:pt x="20782" y="21600"/>
                  <a:pt x="21166" y="21522"/>
                  <a:pt x="21320" y="21424"/>
                </a:cubicBezTo>
                <a:cubicBezTo>
                  <a:pt x="21473" y="21327"/>
                  <a:pt x="21600" y="20448"/>
                  <a:pt x="21600" y="20001"/>
                </a:cubicBezTo>
                <a:lnTo>
                  <a:pt x="21600" y="3827"/>
                </a:lnTo>
                <a:cubicBezTo>
                  <a:pt x="21600" y="3380"/>
                  <a:pt x="21475" y="2501"/>
                  <a:pt x="21322" y="2404"/>
                </a:cubicBezTo>
                <a:cubicBezTo>
                  <a:pt x="21168" y="2307"/>
                  <a:pt x="20782" y="2228"/>
                  <a:pt x="20464" y="2228"/>
                </a:cubicBezTo>
                <a:lnTo>
                  <a:pt x="15658" y="2228"/>
                </a:lnTo>
                <a:cubicBezTo>
                  <a:pt x="15341" y="2228"/>
                  <a:pt x="14935" y="1924"/>
                  <a:pt x="14759" y="1551"/>
                </a:cubicBezTo>
                <a:lnTo>
                  <a:pt x="14345" y="677"/>
                </a:lnTo>
                <a:cubicBezTo>
                  <a:pt x="14169" y="305"/>
                  <a:pt x="13765" y="0"/>
                  <a:pt x="13448" y="0"/>
                </a:cubicBezTo>
                <a:lnTo>
                  <a:pt x="11303" y="0"/>
                </a:lnTo>
                <a:cubicBezTo>
                  <a:pt x="10985" y="0"/>
                  <a:pt x="10702" y="0"/>
                  <a:pt x="10673" y="0"/>
                </a:cubicBezTo>
                <a:cubicBezTo>
                  <a:pt x="10645" y="0"/>
                  <a:pt x="10362" y="0"/>
                  <a:pt x="10044" y="0"/>
                </a:cubicBezTo>
                <a:lnTo>
                  <a:pt x="7898" y="0"/>
                </a:lnTo>
                <a:close/>
                <a:moveTo>
                  <a:pt x="18530" y="5400"/>
                </a:moveTo>
                <a:cubicBezTo>
                  <a:pt x="18961" y="5400"/>
                  <a:pt x="19310" y="5891"/>
                  <a:pt x="19310" y="6498"/>
                </a:cubicBezTo>
                <a:cubicBezTo>
                  <a:pt x="19310" y="7104"/>
                  <a:pt x="18961" y="7595"/>
                  <a:pt x="18530" y="7595"/>
                </a:cubicBezTo>
                <a:cubicBezTo>
                  <a:pt x="18099" y="7595"/>
                  <a:pt x="17751" y="7104"/>
                  <a:pt x="17751" y="6498"/>
                </a:cubicBezTo>
                <a:cubicBezTo>
                  <a:pt x="17751" y="5891"/>
                  <a:pt x="18099" y="5400"/>
                  <a:pt x="18530" y="5400"/>
                </a:cubicBezTo>
                <a:close/>
                <a:moveTo>
                  <a:pt x="10800" y="5887"/>
                </a:moveTo>
                <a:cubicBezTo>
                  <a:pt x="13210" y="5887"/>
                  <a:pt x="15171" y="8647"/>
                  <a:pt x="15171" y="12040"/>
                </a:cubicBezTo>
                <a:cubicBezTo>
                  <a:pt x="15171" y="15433"/>
                  <a:pt x="13210" y="18193"/>
                  <a:pt x="10800" y="18193"/>
                </a:cubicBezTo>
                <a:cubicBezTo>
                  <a:pt x="8390" y="18193"/>
                  <a:pt x="6429" y="15433"/>
                  <a:pt x="6429" y="12040"/>
                </a:cubicBezTo>
                <a:cubicBezTo>
                  <a:pt x="6429" y="8647"/>
                  <a:pt x="8390" y="5887"/>
                  <a:pt x="10800" y="5887"/>
                </a:cubicBezTo>
                <a:close/>
                <a:moveTo>
                  <a:pt x="10800" y="7514"/>
                </a:moveTo>
                <a:cubicBezTo>
                  <a:pt x="9027" y="7514"/>
                  <a:pt x="7585" y="9544"/>
                  <a:pt x="7585" y="12040"/>
                </a:cubicBezTo>
                <a:cubicBezTo>
                  <a:pt x="7585" y="14536"/>
                  <a:pt x="9027" y="16568"/>
                  <a:pt x="10800" y="16568"/>
                </a:cubicBezTo>
                <a:cubicBezTo>
                  <a:pt x="12573" y="16568"/>
                  <a:pt x="14015" y="14536"/>
                  <a:pt x="14015" y="12040"/>
                </a:cubicBezTo>
                <a:cubicBezTo>
                  <a:pt x="14015" y="9544"/>
                  <a:pt x="12573" y="7514"/>
                  <a:pt x="10800" y="751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/>
            </a:pPr>
          </a:p>
        </p:txBody>
      </p:sp>
      <p:sp>
        <p:nvSpPr>
          <p:cNvPr id="137" name="Kamera"/>
          <p:cNvSpPr/>
          <p:nvPr/>
        </p:nvSpPr>
        <p:spPr>
          <a:xfrm>
            <a:off x="17785905" y="10007352"/>
            <a:ext cx="1538328" cy="1092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98" y="0"/>
                </a:moveTo>
                <a:cubicBezTo>
                  <a:pt x="7580" y="0"/>
                  <a:pt x="7176" y="305"/>
                  <a:pt x="7000" y="677"/>
                </a:cubicBezTo>
                <a:lnTo>
                  <a:pt x="6586" y="1551"/>
                </a:lnTo>
                <a:cubicBezTo>
                  <a:pt x="6410" y="1924"/>
                  <a:pt x="6006" y="2228"/>
                  <a:pt x="5689" y="2228"/>
                </a:cubicBezTo>
                <a:lnTo>
                  <a:pt x="3765" y="2228"/>
                </a:lnTo>
                <a:lnTo>
                  <a:pt x="3765" y="1931"/>
                </a:lnTo>
                <a:cubicBezTo>
                  <a:pt x="3765" y="1633"/>
                  <a:pt x="3592" y="1390"/>
                  <a:pt x="3380" y="1390"/>
                </a:cubicBezTo>
                <a:lnTo>
                  <a:pt x="1841" y="1390"/>
                </a:lnTo>
                <a:cubicBezTo>
                  <a:pt x="1629" y="1390"/>
                  <a:pt x="1456" y="1633"/>
                  <a:pt x="1456" y="1931"/>
                </a:cubicBezTo>
                <a:lnTo>
                  <a:pt x="1456" y="2228"/>
                </a:lnTo>
                <a:lnTo>
                  <a:pt x="1136" y="2228"/>
                </a:lnTo>
                <a:cubicBezTo>
                  <a:pt x="818" y="2228"/>
                  <a:pt x="434" y="2307"/>
                  <a:pt x="280" y="2404"/>
                </a:cubicBezTo>
                <a:cubicBezTo>
                  <a:pt x="127" y="2502"/>
                  <a:pt x="0" y="3380"/>
                  <a:pt x="0" y="3827"/>
                </a:cubicBezTo>
                <a:lnTo>
                  <a:pt x="0" y="20001"/>
                </a:lnTo>
                <a:cubicBezTo>
                  <a:pt x="0" y="20448"/>
                  <a:pt x="56" y="20992"/>
                  <a:pt x="125" y="21208"/>
                </a:cubicBezTo>
                <a:cubicBezTo>
                  <a:pt x="194" y="21424"/>
                  <a:pt x="818" y="21600"/>
                  <a:pt x="1136" y="21600"/>
                </a:cubicBezTo>
                <a:lnTo>
                  <a:pt x="20464" y="21600"/>
                </a:lnTo>
                <a:cubicBezTo>
                  <a:pt x="20782" y="21600"/>
                  <a:pt x="21166" y="21522"/>
                  <a:pt x="21320" y="21424"/>
                </a:cubicBezTo>
                <a:cubicBezTo>
                  <a:pt x="21473" y="21327"/>
                  <a:pt x="21600" y="20448"/>
                  <a:pt x="21600" y="20001"/>
                </a:cubicBezTo>
                <a:lnTo>
                  <a:pt x="21600" y="3827"/>
                </a:lnTo>
                <a:cubicBezTo>
                  <a:pt x="21600" y="3380"/>
                  <a:pt x="21475" y="2501"/>
                  <a:pt x="21322" y="2404"/>
                </a:cubicBezTo>
                <a:cubicBezTo>
                  <a:pt x="21168" y="2307"/>
                  <a:pt x="20782" y="2228"/>
                  <a:pt x="20464" y="2228"/>
                </a:cubicBezTo>
                <a:lnTo>
                  <a:pt x="15658" y="2228"/>
                </a:lnTo>
                <a:cubicBezTo>
                  <a:pt x="15341" y="2228"/>
                  <a:pt x="14935" y="1924"/>
                  <a:pt x="14759" y="1551"/>
                </a:cubicBezTo>
                <a:lnTo>
                  <a:pt x="14345" y="677"/>
                </a:lnTo>
                <a:cubicBezTo>
                  <a:pt x="14169" y="305"/>
                  <a:pt x="13765" y="0"/>
                  <a:pt x="13448" y="0"/>
                </a:cubicBezTo>
                <a:lnTo>
                  <a:pt x="11303" y="0"/>
                </a:lnTo>
                <a:cubicBezTo>
                  <a:pt x="10985" y="0"/>
                  <a:pt x="10702" y="0"/>
                  <a:pt x="10673" y="0"/>
                </a:cubicBezTo>
                <a:cubicBezTo>
                  <a:pt x="10645" y="0"/>
                  <a:pt x="10362" y="0"/>
                  <a:pt x="10044" y="0"/>
                </a:cubicBezTo>
                <a:lnTo>
                  <a:pt x="7898" y="0"/>
                </a:lnTo>
                <a:close/>
                <a:moveTo>
                  <a:pt x="18530" y="5400"/>
                </a:moveTo>
                <a:cubicBezTo>
                  <a:pt x="18961" y="5400"/>
                  <a:pt x="19310" y="5891"/>
                  <a:pt x="19310" y="6498"/>
                </a:cubicBezTo>
                <a:cubicBezTo>
                  <a:pt x="19310" y="7104"/>
                  <a:pt x="18961" y="7595"/>
                  <a:pt x="18530" y="7595"/>
                </a:cubicBezTo>
                <a:cubicBezTo>
                  <a:pt x="18099" y="7595"/>
                  <a:pt x="17751" y="7104"/>
                  <a:pt x="17751" y="6498"/>
                </a:cubicBezTo>
                <a:cubicBezTo>
                  <a:pt x="17751" y="5891"/>
                  <a:pt x="18099" y="5400"/>
                  <a:pt x="18530" y="5400"/>
                </a:cubicBezTo>
                <a:close/>
                <a:moveTo>
                  <a:pt x="10800" y="5887"/>
                </a:moveTo>
                <a:cubicBezTo>
                  <a:pt x="13210" y="5887"/>
                  <a:pt x="15171" y="8647"/>
                  <a:pt x="15171" y="12040"/>
                </a:cubicBezTo>
                <a:cubicBezTo>
                  <a:pt x="15171" y="15433"/>
                  <a:pt x="13210" y="18193"/>
                  <a:pt x="10800" y="18193"/>
                </a:cubicBezTo>
                <a:cubicBezTo>
                  <a:pt x="8390" y="18193"/>
                  <a:pt x="6429" y="15433"/>
                  <a:pt x="6429" y="12040"/>
                </a:cubicBezTo>
                <a:cubicBezTo>
                  <a:pt x="6429" y="8647"/>
                  <a:pt x="8390" y="5887"/>
                  <a:pt x="10800" y="5887"/>
                </a:cubicBezTo>
                <a:close/>
                <a:moveTo>
                  <a:pt x="10800" y="7514"/>
                </a:moveTo>
                <a:cubicBezTo>
                  <a:pt x="9027" y="7514"/>
                  <a:pt x="7585" y="9544"/>
                  <a:pt x="7585" y="12040"/>
                </a:cubicBezTo>
                <a:cubicBezTo>
                  <a:pt x="7585" y="14536"/>
                  <a:pt x="9027" y="16568"/>
                  <a:pt x="10800" y="16568"/>
                </a:cubicBezTo>
                <a:cubicBezTo>
                  <a:pt x="12573" y="16568"/>
                  <a:pt x="14015" y="14536"/>
                  <a:pt x="14015" y="12040"/>
                </a:cubicBezTo>
                <a:cubicBezTo>
                  <a:pt x="14015" y="9544"/>
                  <a:pt x="12573" y="7514"/>
                  <a:pt x="10800" y="751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eck"/>
          <p:cNvSpPr/>
          <p:nvPr/>
        </p:nvSpPr>
        <p:spPr>
          <a:xfrm>
            <a:off x="577154" y="528122"/>
            <a:ext cx="23229692" cy="12659756"/>
          </a:xfrm>
          <a:prstGeom prst="rect">
            <a:avLst/>
          </a:prstGeom>
          <a:gradFill>
            <a:gsLst>
              <a:gs pos="0">
                <a:srgbClr val="707070"/>
              </a:gs>
              <a:gs pos="100000">
                <a:srgbClr val="333333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181" name="2. Serie…"/>
          <p:cNvSpPr txBox="1"/>
          <p:nvPr/>
        </p:nvSpPr>
        <p:spPr>
          <a:xfrm>
            <a:off x="4574089" y="5373675"/>
            <a:ext cx="15235822" cy="29686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0000">
                <a:solidFill>
                  <a:srgbClr val="EBEBE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 Serie</a:t>
            </a:r>
          </a:p>
          <a:p>
            <a:pPr>
              <a:defRPr b="1" sz="10000">
                <a:solidFill>
                  <a:srgbClr val="EBEBE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Umweltverschmutzung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hteck"/>
          <p:cNvSpPr/>
          <p:nvPr/>
        </p:nvSpPr>
        <p:spPr>
          <a:xfrm>
            <a:off x="253301" y="724633"/>
            <a:ext cx="23877398" cy="5835787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184" name="Rechteck"/>
          <p:cNvSpPr/>
          <p:nvPr/>
        </p:nvSpPr>
        <p:spPr>
          <a:xfrm>
            <a:off x="253301" y="7408088"/>
            <a:ext cx="23877398" cy="5680747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pic>
        <p:nvPicPr>
          <p:cNvPr id="185" name="IMG_5646.jpeg" descr="IMG_56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847" y="7575063"/>
            <a:ext cx="5509499" cy="5346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5652.jpeg" descr="IMG_565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83548" y="7568055"/>
            <a:ext cx="3760835" cy="5360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5673.jpeg" descr="IMG_567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36456" y="7558838"/>
            <a:ext cx="4585971" cy="5379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5675.jpeg" descr="IMG_567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35419" y="7568363"/>
            <a:ext cx="7155982" cy="536038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Umweltverschmutzung und ihre Folgen…"/>
          <p:cNvSpPr txBox="1"/>
          <p:nvPr/>
        </p:nvSpPr>
        <p:spPr>
          <a:xfrm>
            <a:off x="1309895" y="1016448"/>
            <a:ext cx="22093064" cy="5252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Umweltverschmutzung und ihre Folgen</a:t>
            </a:r>
            <a:endParaRPr sz="4300"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24603" indent="-424603" algn="l">
              <a:buSzPct val="8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Verschmutzung der Straßen durch achtlosen Wegwerfens und liegenlassen von Abfall</a:t>
            </a:r>
          </a:p>
          <a:p>
            <a:pPr marL="424603" indent="-424603" algn="l">
              <a:buSzPct val="8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Entstehung unterschiedliche Arten von Problemen oder Gefahren</a:t>
            </a:r>
          </a:p>
          <a:p>
            <a:pPr marL="424603" indent="-424603" algn="l">
              <a:buSzPct val="8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jeder Mensch der ein Teil der Gesellschaft ist, trägt Verantwortung für die Ordnung</a:t>
            </a:r>
          </a:p>
          <a:p>
            <a:pPr marL="424603" indent="-424603" algn="l">
              <a:buSzPct val="8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die wichtigsten Arten von Umweltverschmutzung sind: Gewässerverschmutzung, Luftverschmutzung, Bodenverschmutzung </a:t>
            </a:r>
          </a:p>
          <a:p>
            <a:pPr marL="424603" indent="-424603" algn="l">
              <a:buSzPct val="8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Abgase von Autos, Flugzeugen und Heizungen tragen ebenfalls zur Umweltverschmutzung bei</a:t>
            </a:r>
          </a:p>
          <a:p>
            <a:pPr marL="424603" indent="-424603" algn="l">
              <a:buSzPct val="8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durch Treibhausgase wird der Klimawandel und die Erderwärmung beschleunigt und gefördert </a:t>
            </a:r>
          </a:p>
          <a:p>
            <a:pPr marL="424603" indent="-424603" algn="l">
              <a:buSzPct val="8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Verunreinigung von Flüssen, Seen und Meeren durch Fremdstoffe, führt zur Verschlechterung der Wasser Qualität und Aussterben von Meerstieren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hteck"/>
          <p:cNvSpPr/>
          <p:nvPr/>
        </p:nvSpPr>
        <p:spPr>
          <a:xfrm>
            <a:off x="618697" y="546378"/>
            <a:ext cx="23146606" cy="12623245"/>
          </a:xfrm>
          <a:prstGeom prst="rect">
            <a:avLst/>
          </a:prstGeom>
          <a:gradFill>
            <a:gsLst>
              <a:gs pos="0">
                <a:srgbClr val="707070"/>
              </a:gs>
              <a:gs pos="100000">
                <a:srgbClr val="333333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192" name="3. Serie…"/>
          <p:cNvSpPr txBox="1"/>
          <p:nvPr/>
        </p:nvSpPr>
        <p:spPr>
          <a:xfrm>
            <a:off x="6309714" y="5373675"/>
            <a:ext cx="11374819" cy="29686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 Serie</a:t>
            </a:r>
          </a:p>
          <a:p>
            <a:pPr>
              <a:defRPr b="1" sz="1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Rassismus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hteck"/>
          <p:cNvSpPr/>
          <p:nvPr/>
        </p:nvSpPr>
        <p:spPr>
          <a:xfrm>
            <a:off x="253301" y="2878813"/>
            <a:ext cx="23877398" cy="7958374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pic>
        <p:nvPicPr>
          <p:cNvPr id="195" name="IMG_5617.jpeg" descr="IMG_5617.jpeg"/>
          <p:cNvPicPr>
            <a:picLocks noChangeAspect="1"/>
          </p:cNvPicPr>
          <p:nvPr/>
        </p:nvPicPr>
        <p:blipFill>
          <a:blip r:embed="rId2">
            <a:extLst/>
          </a:blip>
          <a:srcRect l="5375" t="0" r="0" b="5209"/>
          <a:stretch>
            <a:fillRect/>
          </a:stretch>
        </p:blipFill>
        <p:spPr>
          <a:xfrm>
            <a:off x="18397990" y="2855414"/>
            <a:ext cx="5993274" cy="800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5656_Facetune_13-03-2021-13-10-12.jpeg" descr="IMG_5656_Facetune_13-03-2021-13-10-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55" y="2862463"/>
            <a:ext cx="7938675" cy="799107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assismus…"/>
          <p:cNvSpPr txBox="1"/>
          <p:nvPr/>
        </p:nvSpPr>
        <p:spPr>
          <a:xfrm>
            <a:off x="8280603" y="3151756"/>
            <a:ext cx="10185122" cy="7071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Rassismus</a:t>
            </a:r>
            <a:r>
              <a:rPr sz="4400" u="none">
                <a:latin typeface="Palatino"/>
                <a:ea typeface="Palatino"/>
                <a:cs typeface="Palatino"/>
                <a:sym typeface="Palatino"/>
              </a:rPr>
              <a:t> </a:t>
            </a:r>
          </a:p>
          <a:p>
            <a:pPr>
              <a:defRPr>
                <a:solidFill>
                  <a:srgbClr val="000000"/>
                </a:solidFill>
              </a:defRPr>
            </a:pPr>
          </a:p>
          <a:p>
            <a:pPr marL="387137" indent="-387137" algn="l">
              <a:buSzPct val="80000"/>
              <a:buChar char="•"/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Spruch „Nazis raus“ als Gegenstimme auf das rechtsradikale Motto „Ausländer raus“</a:t>
            </a:r>
          </a:p>
          <a:p>
            <a:pPr marL="387137" indent="-387137" algn="l">
              <a:buSzPct val="80000"/>
              <a:buChar char="•"/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Nazi als Kurzwort für Nationalsozialismus </a:t>
            </a:r>
          </a:p>
          <a:p>
            <a:pPr marL="387137" indent="-387137" algn="l">
              <a:buSzPct val="80000"/>
              <a:buChar char="•"/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radikal antisemitische, rassistische und nationalistische Weltanschauung, bezeichnet eine politische Bewegung , welche 1933 in Deutschland eine Diktatur aufstellte</a:t>
            </a:r>
          </a:p>
          <a:p>
            <a:pPr marL="387137" indent="-387137" algn="l">
              <a:buSzPct val="80000"/>
              <a:buChar char="•"/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Diktator war Adolf Hitler, kam mit Gewalt an die Macht </a:t>
            </a:r>
          </a:p>
          <a:p>
            <a:pPr marL="387137" indent="-387137" algn="l">
              <a:buSzPct val="80000"/>
              <a:buChar char="•"/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durch Botschaften wie „Nazis raus“ setzt man ein Zeichen gegen Gewalt und Menschenfeindlichkeit </a:t>
            </a:r>
          </a:p>
          <a:p>
            <a:pPr marL="387137" indent="-387137" algn="l">
              <a:buSzPct val="80000"/>
              <a:buChar char="•"/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Ziel ist es gegen Hass, Ungerechtigkeit, Unterdrückung zu kämpfen, indem man unter anderem der um den Straßen dazu aufmerksam macht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hteck"/>
          <p:cNvSpPr/>
          <p:nvPr/>
        </p:nvSpPr>
        <p:spPr>
          <a:xfrm>
            <a:off x="1027608" y="7383855"/>
            <a:ext cx="22328784" cy="5829339"/>
          </a:xfrm>
          <a:prstGeom prst="rect">
            <a:avLst/>
          </a:prstGeom>
          <a:solidFill>
            <a:srgbClr val="D6D6D6"/>
          </a:solidFill>
          <a:ln w="12700">
            <a:solidFill>
              <a:srgbClr val="D6D6D6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D6D6D6"/>
                </a:solidFill>
              </a:defRPr>
            </a:pPr>
          </a:p>
        </p:txBody>
      </p:sp>
      <p:sp>
        <p:nvSpPr>
          <p:cNvPr id="200" name="Rechteck"/>
          <p:cNvSpPr/>
          <p:nvPr/>
        </p:nvSpPr>
        <p:spPr>
          <a:xfrm>
            <a:off x="1014539" y="534198"/>
            <a:ext cx="22354922" cy="6513359"/>
          </a:xfrm>
          <a:prstGeom prst="rect">
            <a:avLst/>
          </a:prstGeom>
          <a:solidFill>
            <a:srgbClr val="D6D6D6"/>
          </a:solidFill>
          <a:ln w="12700">
            <a:solidFill>
              <a:srgbClr val="D6D6D6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D6D6D6"/>
                </a:solidFill>
              </a:defRPr>
            </a:pPr>
          </a:p>
        </p:txBody>
      </p:sp>
      <p:pic>
        <p:nvPicPr>
          <p:cNvPr id="201" name="IMG_5634_Facetune_13-03-2021-12-00-37.jpeg" descr="IMG_5634_Facetune_13-03-2021-12-00-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82915" y="531851"/>
            <a:ext cx="4888539" cy="6518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5641_Facetune_13-03-2021-12-31-51.jpeg" descr="IMG_5641_Facetune_13-03-2021-12-31-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9060" y="7365557"/>
            <a:ext cx="8102628" cy="586593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chalker gegen Rassismus…"/>
          <p:cNvSpPr txBox="1"/>
          <p:nvPr/>
        </p:nvSpPr>
        <p:spPr>
          <a:xfrm>
            <a:off x="1949338" y="1407178"/>
            <a:ext cx="16697400" cy="476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7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Schalker gegen Rassismus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381000" indent="-381000" algn="l">
              <a:buSzPct val="100000"/>
              <a:buChar char="•"/>
              <a:defRPr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Deutschland hat ein Rassismusproblem, und das nicht seit kurzem</a:t>
            </a:r>
            <a:br/>
          </a:p>
          <a:p>
            <a:pPr marL="381000" indent="-381000" algn="l">
              <a:buSzPct val="100000"/>
              <a:buChar char="•"/>
              <a:defRPr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beginnt da, wo Menschen aufgrund ihres Aussehens, ihrer Herkunft oder ihrer Religion anders behandelt, ausgegrenzt oder diskriminiert werden</a:t>
            </a:r>
            <a:br/>
          </a:p>
          <a:p>
            <a:pPr marL="381000" indent="-381000" algn="l">
              <a:buSzPct val="100000"/>
              <a:buChar char="•"/>
              <a:defRPr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Bekämpfung von Rassismus ist eine Aufgabe der gesamten Gesellschaft </a:t>
            </a:r>
          </a:p>
        </p:txBody>
      </p:sp>
      <p:sp>
        <p:nvSpPr>
          <p:cNvPr id="204" name="Jedes Leben zählt…"/>
          <p:cNvSpPr txBox="1"/>
          <p:nvPr/>
        </p:nvSpPr>
        <p:spPr>
          <a:xfrm>
            <a:off x="9840727" y="7666096"/>
            <a:ext cx="13654714" cy="5264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Jedes Leben zählt </a:t>
            </a:r>
          </a:p>
          <a:p>
            <a:pPr>
              <a:defRPr sz="45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340894" indent="-340894" algn="l">
              <a:buSzPct val="10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Bewegungen wie „Black lives Matter“ und „Muslim lives Matter“ </a:t>
            </a:r>
          </a:p>
          <a:p>
            <a:pPr marL="340894" indent="-340894" algn="l">
              <a:buSzPct val="10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Auslöser war der Tod von George Floyd, einem schwarzen amerikanischen Bürger, starb durch polizeilicher Gewalt</a:t>
            </a:r>
          </a:p>
          <a:p>
            <a:pPr marL="340894" indent="-340894" algn="l">
              <a:buSzPct val="10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diese Bewegung erreichte Aufsehen auf der ganzen Welt </a:t>
            </a:r>
          </a:p>
          <a:p>
            <a:pPr marL="340894" indent="-340894" algn="l">
              <a:buSzPct val="10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doch auch war der stattfindende Völkermord in China ein Riesen Problem, Mord an Muslime</a:t>
            </a:r>
          </a:p>
          <a:p>
            <a:pPr marL="340894" indent="-340894" algn="l">
              <a:buSzPct val="100000"/>
              <a:buChar char="•"/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 kommt es zur Aussage „jedes Leben zählt“, mit dem es allerdings vorsichtig zu sein ist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hteck"/>
          <p:cNvSpPr/>
          <p:nvPr/>
        </p:nvSpPr>
        <p:spPr>
          <a:xfrm>
            <a:off x="3744575" y="822396"/>
            <a:ext cx="16894850" cy="1555608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207" name="Rechteck"/>
          <p:cNvSpPr/>
          <p:nvPr/>
        </p:nvSpPr>
        <p:spPr>
          <a:xfrm>
            <a:off x="773927" y="3795695"/>
            <a:ext cx="22848846" cy="822599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208" name="Modernisierung - Elektroauto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10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Modernisierung - Elektroautos</a:t>
            </a:r>
          </a:p>
        </p:txBody>
      </p:sp>
      <p:sp>
        <p:nvSpPr>
          <p:cNvPr id="209" name="ständige Weiterentwicklung der vorhandenen Ressourcen führen zum Wandel der Menschheit…"/>
          <p:cNvSpPr txBox="1"/>
          <p:nvPr>
            <p:ph type="body" sz="half" idx="1"/>
          </p:nvPr>
        </p:nvSpPr>
        <p:spPr>
          <a:xfrm>
            <a:off x="1443498" y="3787585"/>
            <a:ext cx="10568862" cy="8242211"/>
          </a:xfrm>
          <a:prstGeom prst="rect">
            <a:avLst/>
          </a:prstGeom>
        </p:spPr>
        <p:txBody>
          <a:bodyPr/>
          <a:lstStyle/>
          <a:p>
            <a:pPr marL="440337" indent="-440337" defTabSz="676909">
              <a:spcBef>
                <a:spcPts val="2700"/>
              </a:spcBef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ständige Weiterentwicklung der vorhandenen Ressourcen führen zum Wandel der Menschheit</a:t>
            </a:r>
          </a:p>
          <a:p>
            <a:pPr marL="440337" indent="-440337" defTabSz="676909">
              <a:spcBef>
                <a:spcPts val="2700"/>
              </a:spcBef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Popularität der Elektroautos</a:t>
            </a:r>
          </a:p>
          <a:p>
            <a:pPr marL="440337" indent="-440337" defTabSz="676909">
              <a:spcBef>
                <a:spcPts val="2700"/>
              </a:spcBef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stärkender Faktor zur Aneignung eines Elektroauto: keine Schadstoffe oder Abgase die ausgestoßen werden, wie bei herkömmlichen Autos</a:t>
            </a:r>
          </a:p>
          <a:p>
            <a:pPr marL="440337" indent="-440337" defTabSz="676909">
              <a:spcBef>
                <a:spcPts val="2700"/>
              </a:spcBef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Emissionswerte sind minimal, der Staat trägt zur Unterstützung bei</a:t>
            </a:r>
          </a:p>
          <a:p>
            <a:pPr marL="440337" indent="-440337" defTabSz="676909">
              <a:spcBef>
                <a:spcPts val="2700"/>
              </a:spcBef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die Agilität und Kompaktheit des Elektromotors führt zu einer dynamischen Nutzung, die Antriebstechnologie ermöglicht ein entspanntes Fahren</a:t>
            </a:r>
          </a:p>
        </p:txBody>
      </p:sp>
      <p:pic>
        <p:nvPicPr>
          <p:cNvPr id="210" name="IMG_5671_Facetune_13-03-2021-13-34-31.jpeg" descr="IMG_5671_Facetune_13-03-2021-13-34-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7238" y="3785682"/>
            <a:ext cx="10442121" cy="8246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hteck"/>
          <p:cNvSpPr/>
          <p:nvPr/>
        </p:nvSpPr>
        <p:spPr>
          <a:xfrm>
            <a:off x="8653060" y="10335389"/>
            <a:ext cx="7190028" cy="1512480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213" name="Rechteck"/>
          <p:cNvSpPr/>
          <p:nvPr/>
        </p:nvSpPr>
        <p:spPr>
          <a:xfrm>
            <a:off x="1139070" y="1903178"/>
            <a:ext cx="22218008" cy="7386288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pic>
        <p:nvPicPr>
          <p:cNvPr id="214" name="IMG_5661_Facetune_13-03-2021-13-20-05.jpeg" descr="IMG_5661_Facetune_13-03-2021-13-20-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6198" y="1913321"/>
            <a:ext cx="9855202" cy="7366002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Bio für alle"/>
          <p:cNvSpPr txBox="1"/>
          <p:nvPr/>
        </p:nvSpPr>
        <p:spPr>
          <a:xfrm>
            <a:off x="7649430" y="10313231"/>
            <a:ext cx="9197288" cy="1556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Bio für alle</a:t>
            </a:r>
          </a:p>
        </p:txBody>
      </p:sp>
      <p:sp>
        <p:nvSpPr>
          <p:cNvPr id="216" name="immer mehr Menschen greifen auf Bio Produkte zurück…"/>
          <p:cNvSpPr txBox="1"/>
          <p:nvPr/>
        </p:nvSpPr>
        <p:spPr>
          <a:xfrm>
            <a:off x="11227592" y="2642740"/>
            <a:ext cx="11755882" cy="590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49485" indent="-549485" algn="l">
              <a:buSzPct val="80000"/>
              <a:buChar char="•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immer mehr Menschen greifen auf Bio Produkte zurück</a:t>
            </a:r>
          </a:p>
          <a:p>
            <a:pPr marL="549485" indent="-549485" algn="l">
              <a:buSzPct val="80000"/>
              <a:buChar char="•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Umweltschonender</a:t>
            </a:r>
          </a:p>
          <a:p>
            <a:pPr marL="549485" indent="-549485" algn="l">
              <a:buSzPct val="80000"/>
              <a:buChar char="•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weniger Zusatzstoffe und Verzicht auf Gentechnik </a:t>
            </a:r>
          </a:p>
          <a:p>
            <a:pPr marL="549485" indent="-549485" algn="l">
              <a:buSzPct val="80000"/>
              <a:buChar char="•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viele sind gegen die Verwendung von Antibiotika und Leistungsförderung in der Tierhaltung </a:t>
            </a:r>
          </a:p>
          <a:p>
            <a:pPr marL="549485" indent="-549485" algn="l">
              <a:buSzPct val="80000"/>
              <a:buChar char="•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wollen kein Obst und Gemüse, welche mit Kunstdünger gezogen werden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hteck"/>
          <p:cNvSpPr/>
          <p:nvPr/>
        </p:nvSpPr>
        <p:spPr>
          <a:xfrm>
            <a:off x="1009589" y="4017247"/>
            <a:ext cx="22377522" cy="8475506"/>
          </a:xfrm>
          <a:prstGeom prst="rect">
            <a:avLst/>
          </a:prstGeom>
          <a:gradFill>
            <a:gsLst>
              <a:gs pos="0">
                <a:srgbClr val="333333"/>
              </a:gs>
              <a:gs pos="100000">
                <a:srgbClr val="999999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219" name="Rechteck"/>
          <p:cNvSpPr/>
          <p:nvPr/>
        </p:nvSpPr>
        <p:spPr>
          <a:xfrm>
            <a:off x="1009589" y="647698"/>
            <a:ext cx="22377522" cy="1905002"/>
          </a:xfrm>
          <a:prstGeom prst="rect">
            <a:avLst/>
          </a:prstGeom>
          <a:gradFill>
            <a:gsLst>
              <a:gs pos="0">
                <a:srgbClr val="333333"/>
              </a:gs>
              <a:gs pos="100000">
                <a:srgbClr val="999999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220" name="Protokoll - unsere Umsetzung/Vorgehenswei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8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Protokoll - unsere Umsetzung/Vorgehensweise </a:t>
            </a:r>
          </a:p>
        </p:txBody>
      </p:sp>
      <p:sp>
        <p:nvSpPr>
          <p:cNvPr id="221" name="über denn Stil des Fotografen Roman Vishniac informieren…"/>
          <p:cNvSpPr txBox="1"/>
          <p:nvPr>
            <p:ph type="body" sz="half" idx="1"/>
          </p:nvPr>
        </p:nvSpPr>
        <p:spPr>
          <a:xfrm>
            <a:off x="1219200" y="3288727"/>
            <a:ext cx="21958302" cy="5786091"/>
          </a:xfrm>
          <a:prstGeom prst="rect">
            <a:avLst/>
          </a:prstGeom>
        </p:spPr>
        <p:txBody>
          <a:bodyPr/>
          <a:lstStyle/>
          <a:p>
            <a:pPr marL="561975" indent="-561975">
              <a:buSzPct val="80000"/>
              <a:buChar char="•"/>
              <a:defRPr sz="4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über denn Stil des Fotografen Roman Vishniac informieren </a:t>
            </a:r>
          </a:p>
          <a:p>
            <a:pPr marL="561975" indent="-561975">
              <a:buSzPct val="80000"/>
              <a:buChar char="•"/>
              <a:defRPr sz="4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eigene Themen ausdenken</a:t>
            </a:r>
          </a:p>
          <a:p>
            <a:pPr marL="561975" indent="-561975">
              <a:buSzPct val="80000"/>
              <a:buChar char="•"/>
              <a:defRPr sz="4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unsere Hauptthemen: Corona, Umwelt, Rassismus</a:t>
            </a:r>
          </a:p>
        </p:txBody>
      </p:sp>
      <p:sp>
        <p:nvSpPr>
          <p:cNvPr id="222" name="Schwierigkeiten: Fotos von Menschen zu schießen, ausreichend lange Texte zu schreiben…"/>
          <p:cNvSpPr txBox="1"/>
          <p:nvPr/>
        </p:nvSpPr>
        <p:spPr>
          <a:xfrm>
            <a:off x="1205204" y="9021742"/>
            <a:ext cx="21973594" cy="2718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61975" indent="-561975" algn="l">
              <a:buSzPct val="80000"/>
              <a:buChar char="•"/>
              <a:defRPr sz="45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Schwierigkeiten:</a:t>
            </a:r>
            <a:r>
              <a:rPr u="none"/>
              <a:t> Fotos von Menschen zu schießen, ausreichend lange Texte zu schreiben</a:t>
            </a:r>
            <a:br>
              <a:rPr u="none"/>
            </a:br>
          </a:p>
          <a:p>
            <a:pPr marL="561975" indent="-561975" algn="l">
              <a:buSzPct val="80000"/>
              <a:buChar char="•"/>
              <a:defRPr sz="45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was gut geklappt hat:</a:t>
            </a:r>
            <a:r>
              <a:rPr u="none"/>
              <a:t> Roman Vishniac’s Stil kennenzulernen, Fotos bearbeiten, im laufe der Zeit haben sich weiter Ideen angesammelt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hteck"/>
          <p:cNvSpPr/>
          <p:nvPr/>
        </p:nvSpPr>
        <p:spPr>
          <a:xfrm>
            <a:off x="740495" y="729075"/>
            <a:ext cx="22903010" cy="1892823"/>
          </a:xfrm>
          <a:prstGeom prst="rect">
            <a:avLst/>
          </a:prstGeom>
          <a:gradFill>
            <a:gsLst>
              <a:gs pos="0">
                <a:srgbClr val="333333"/>
              </a:gs>
              <a:gs pos="100000">
                <a:srgbClr val="999999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/>
            </a:pPr>
          </a:p>
        </p:txBody>
      </p:sp>
      <p:sp>
        <p:nvSpPr>
          <p:cNvPr id="140" name="Rechteck"/>
          <p:cNvSpPr/>
          <p:nvPr/>
        </p:nvSpPr>
        <p:spPr>
          <a:xfrm>
            <a:off x="740495" y="4370842"/>
            <a:ext cx="22903010" cy="7755616"/>
          </a:xfrm>
          <a:prstGeom prst="rect">
            <a:avLst/>
          </a:prstGeom>
          <a:gradFill>
            <a:gsLst>
              <a:gs pos="0">
                <a:srgbClr val="333333"/>
              </a:gs>
              <a:gs pos="100000">
                <a:srgbClr val="999999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141" name="Inhaltsverzeichn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Inhaltsverzeichnis </a:t>
            </a:r>
          </a:p>
        </p:txBody>
      </p:sp>
      <p:sp>
        <p:nvSpPr>
          <p:cNvPr id="142" name="Biografie - Roman Vishnia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Pct val="80000"/>
              <a:buChar char="•"/>
              <a:defRPr>
                <a:solidFill>
                  <a:srgbClr val="FFFFFF"/>
                </a:solidFill>
              </a:defRPr>
            </a:pPr>
            <a:r>
              <a:t>Biografie - Roman Vishniak</a:t>
            </a:r>
          </a:p>
          <a:p>
            <a:pPr>
              <a:buSzPct val="80000"/>
              <a:buChar char="•"/>
              <a:defRPr>
                <a:solidFill>
                  <a:srgbClr val="FFFFFF"/>
                </a:solidFill>
              </a:defRPr>
            </a:pPr>
            <a:r>
              <a:t>Roman Vishniak - Fotografie und Stil </a:t>
            </a:r>
          </a:p>
          <a:p>
            <a:pPr>
              <a:buSzPct val="80000"/>
              <a:buChar char="•"/>
              <a:defRPr>
                <a:solidFill>
                  <a:srgbClr val="FFFFFF"/>
                </a:solidFill>
              </a:defRPr>
            </a:pPr>
            <a:r>
              <a:t>eigene Fotos &amp; Texte</a:t>
            </a:r>
          </a:p>
          <a:p>
            <a:pPr>
              <a:buSzPct val="80000"/>
              <a:buChar char="•"/>
              <a:defRPr>
                <a:solidFill>
                  <a:srgbClr val="FFFFFF"/>
                </a:solidFill>
              </a:defRPr>
            </a:pPr>
            <a:r>
              <a:t>Protokoll - unsere Umsetzung/Vorgehensweise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hteck"/>
          <p:cNvSpPr/>
          <p:nvPr/>
        </p:nvSpPr>
        <p:spPr>
          <a:xfrm>
            <a:off x="423818" y="3479750"/>
            <a:ext cx="14347374" cy="800905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145" name="Rechteck"/>
          <p:cNvSpPr/>
          <p:nvPr/>
        </p:nvSpPr>
        <p:spPr>
          <a:xfrm>
            <a:off x="423818" y="911773"/>
            <a:ext cx="14347374" cy="141780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/>
            </a:pPr>
          </a:p>
        </p:txBody>
      </p:sp>
      <p:pic>
        <p:nvPicPr>
          <p:cNvPr id="146" name="IMG_0099.jpeg" descr="IMG_0099.jpeg"/>
          <p:cNvPicPr>
            <a:picLocks noChangeAspect="1"/>
          </p:cNvPicPr>
          <p:nvPr>
            <p:ph type="pic" idx="21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157450" y="848888"/>
            <a:ext cx="8318501" cy="12018224"/>
          </a:xfrm>
          <a:prstGeom prst="rect">
            <a:avLst/>
          </a:prstGeom>
        </p:spPr>
      </p:pic>
      <p:sp>
        <p:nvSpPr>
          <p:cNvPr id="147" name="Biografie - Roman Vishniac"/>
          <p:cNvSpPr txBox="1"/>
          <p:nvPr>
            <p:ph type="title"/>
          </p:nvPr>
        </p:nvSpPr>
        <p:spPr>
          <a:xfrm>
            <a:off x="853805" y="-2632568"/>
            <a:ext cx="13487402" cy="4914903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Biografie - Roman Vishniac</a:t>
            </a:r>
          </a:p>
        </p:txBody>
      </p:sp>
      <p:sp>
        <p:nvSpPr>
          <p:cNvPr id="148" name="geboren: 19. August 1897 in Russland…"/>
          <p:cNvSpPr txBox="1"/>
          <p:nvPr>
            <p:ph type="body" sz="half" idx="1"/>
          </p:nvPr>
        </p:nvSpPr>
        <p:spPr>
          <a:xfrm>
            <a:off x="1147142" y="3588070"/>
            <a:ext cx="12900726" cy="7792418"/>
          </a:xfrm>
          <a:prstGeom prst="rect">
            <a:avLst/>
          </a:prstGeom>
        </p:spPr>
        <p:txBody>
          <a:bodyPr/>
          <a:lstStyle/>
          <a:p>
            <a:pPr defTabSz="330200"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geboren: 19. August 1897 in Russland</a:t>
            </a:r>
          </a:p>
          <a:p>
            <a:pPr defTabSz="330200"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gestorben: 22. Januar in New York</a:t>
            </a:r>
          </a:p>
          <a:p>
            <a:pPr algn="l" defTabSz="330200"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330200"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49580" indent="-449580" algn="l" defTabSz="330200">
              <a:buSzPct val="80000"/>
              <a:buChar char="•"/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Nationalität: Russisch, Amerikanisch</a:t>
            </a:r>
          </a:p>
          <a:p>
            <a:pPr marL="449580" indent="-449580" algn="l" defTabSz="330200">
              <a:buSzPct val="80000"/>
              <a:buChar char="•"/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49580" indent="-449580" algn="l" defTabSz="330200">
              <a:buSzPct val="80000"/>
              <a:buChar char="•"/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er war ein vielseitiger Fotograf, ein Pionier der Wissenschaftsfotografie, ein Biologe, ein Kunstsammler und Lehrer der Kunstgeschichte</a:t>
            </a:r>
          </a:p>
          <a:p>
            <a:pPr algn="l" defTabSz="330200"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49580" indent="-449580" algn="l" defTabSz="330200">
              <a:buSzPct val="80000"/>
              <a:buChar char="•"/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er war dafür bekannt, die Kultur der Juden in Mittel- und vor dem Holocaust auf Film festzuhalten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333333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oman Vishniac - Fotografie und Stil"/>
          <p:cNvSpPr txBox="1"/>
          <p:nvPr>
            <p:ph type="title"/>
          </p:nvPr>
        </p:nvSpPr>
        <p:spPr>
          <a:xfrm>
            <a:off x="1490972" y="250967"/>
            <a:ext cx="21402056" cy="26984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Roman Vishniac - Fotografie und Stil</a:t>
            </a:r>
          </a:p>
        </p:txBody>
      </p:sp>
      <p:sp>
        <p:nvSpPr>
          <p:cNvPr id="151" name="Schwarz-weiß-Fotografie…"/>
          <p:cNvSpPr txBox="1"/>
          <p:nvPr>
            <p:ph type="body" sz="half" idx="1"/>
          </p:nvPr>
        </p:nvSpPr>
        <p:spPr>
          <a:xfrm>
            <a:off x="1280728" y="3793137"/>
            <a:ext cx="14126676" cy="8094976"/>
          </a:xfrm>
          <a:prstGeom prst="rect">
            <a:avLst/>
          </a:prstGeom>
        </p:spPr>
        <p:txBody>
          <a:bodyPr/>
          <a:lstStyle/>
          <a:p>
            <a:pPr marL="543241" indent="-543241" defTabSz="619125">
              <a:spcBef>
                <a:spcPts val="4400"/>
              </a:spcBef>
              <a:buSzPct val="80000"/>
              <a:buChar char="•"/>
              <a:defRPr sz="4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Schwarz-weiß-Fotografie </a:t>
            </a:r>
          </a:p>
          <a:p>
            <a:pPr marL="543241" indent="-543241" defTabSz="619125">
              <a:spcBef>
                <a:spcPts val="4400"/>
              </a:spcBef>
              <a:buSzPct val="80000"/>
              <a:buChar char="•"/>
              <a:defRPr sz="4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Fotografien aus den 1930er Jahren zeigten das Leben der jüdischen Gemeinden Osteuropas am Vorabend des zweiten Weltkriegs</a:t>
            </a:r>
          </a:p>
          <a:p>
            <a:pPr marL="543241" indent="-543241" defTabSz="619125">
              <a:spcBef>
                <a:spcPts val="4400"/>
              </a:spcBef>
              <a:buSzPct val="80000"/>
              <a:buChar char="•"/>
              <a:defRPr sz="4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religiöse und arme Einwohner waren zu sehen  </a:t>
            </a:r>
          </a:p>
          <a:p>
            <a:pPr marL="543241" indent="-543241" defTabSz="619125">
              <a:spcBef>
                <a:spcPts val="4400"/>
              </a:spcBef>
              <a:buSzPct val="80000"/>
              <a:buChar char="•"/>
              <a:defRPr sz="4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kleine Gruppen, die ihren Alltag erledigen, gehen (oft durch raues Wetter), sitzen, starren </a:t>
            </a:r>
          </a:p>
          <a:p>
            <a:pPr marL="543241" indent="-543241" defTabSz="619125">
              <a:spcBef>
                <a:spcPts val="4400"/>
              </a:spcBef>
              <a:buSzPct val="80000"/>
              <a:buChar char="•"/>
              <a:defRPr sz="4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dramatische Szenen, auf keinem der Gesichter ist ein Lächeln zu sehen, Augen blicken uns misstrauisch an </a:t>
            </a:r>
          </a:p>
        </p:txBody>
      </p:sp>
      <p:pic>
        <p:nvPicPr>
          <p:cNvPr id="152" name="IMG_0103.jpeg" descr="IMG_0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40914" y="3472658"/>
            <a:ext cx="3257330" cy="4071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0097.jpeg" descr="IMG_009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31180" y="3472658"/>
            <a:ext cx="3271881" cy="4089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0098.jpeg" descr="IMG_009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24695" y="8085732"/>
            <a:ext cx="3284853" cy="4107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0105.jpeg" descr="IMG_010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41861" y="8104220"/>
            <a:ext cx="3255435" cy="4070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hteck"/>
          <p:cNvSpPr/>
          <p:nvPr/>
        </p:nvSpPr>
        <p:spPr>
          <a:xfrm>
            <a:off x="599537" y="600299"/>
            <a:ext cx="23184926" cy="12515402"/>
          </a:xfrm>
          <a:prstGeom prst="rect">
            <a:avLst/>
          </a:prstGeom>
          <a:gradFill>
            <a:gsLst>
              <a:gs pos="0">
                <a:srgbClr val="707070"/>
              </a:gs>
              <a:gs pos="100000">
                <a:srgbClr val="333333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158" name="1. Serie…"/>
          <p:cNvSpPr txBox="1"/>
          <p:nvPr>
            <p:ph type="title"/>
          </p:nvPr>
        </p:nvSpPr>
        <p:spPr>
          <a:xfrm>
            <a:off x="2832765" y="4032231"/>
            <a:ext cx="18718470" cy="565153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 b="1" sz="1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Serie</a:t>
            </a:r>
          </a:p>
          <a:p>
            <a:pPr>
              <a:defRPr b="1" sz="1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Corona und dessen Auswirkung auf unseren Alltag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hteck"/>
          <p:cNvSpPr/>
          <p:nvPr/>
        </p:nvSpPr>
        <p:spPr>
          <a:xfrm>
            <a:off x="460358" y="7905214"/>
            <a:ext cx="23463284" cy="537625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sp>
        <p:nvSpPr>
          <p:cNvPr id="161" name="Rechteck"/>
          <p:cNvSpPr/>
          <p:nvPr/>
        </p:nvSpPr>
        <p:spPr>
          <a:xfrm>
            <a:off x="423818" y="375860"/>
            <a:ext cx="23536362" cy="7285916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pic>
        <p:nvPicPr>
          <p:cNvPr id="162" name="IMG_5616.jpeg" descr="IMG_56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218" y="382112"/>
            <a:ext cx="5114220" cy="7273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5650_Facetune_13-03-2021-12-55-03.jpeg" descr="IMG_5650_Facetune_13-03-2021-12-55-0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83373" y="7911847"/>
            <a:ext cx="7521438" cy="536298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Personen mit höherem Risiko der Corona Erkrankung…"/>
          <p:cNvSpPr txBox="1"/>
          <p:nvPr/>
        </p:nvSpPr>
        <p:spPr>
          <a:xfrm>
            <a:off x="6066116" y="1678219"/>
            <a:ext cx="17318574" cy="46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Personen mit höherem Risiko der Corona Erkrankung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Menschen sind einem erhöhten Risiko ausgesetzt, deren Abwehrkräfte geschwächt sind</a:t>
            </a: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Risiko beginnt ab einem Alter von 50-60 Jahren</a:t>
            </a: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weitere Risikogruppen: Personen mit Herzerkrankungen, Bluthochdruck, Diabetes, Krebserkrankungen, Medikament einnehmende </a:t>
            </a: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Maskenpflicht auf den Straßen</a:t>
            </a: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nur bei Notwendigkeit rausgehen</a:t>
            </a: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Kontakt mit Menschen weiterhin mit Telefonaten oder Videogesprächen halten </a:t>
            </a:r>
          </a:p>
        </p:txBody>
      </p:sp>
      <p:sp>
        <p:nvSpPr>
          <p:cNvPr id="165" name="Vor den Geschäften Schlange stehen…"/>
          <p:cNvSpPr txBox="1"/>
          <p:nvPr/>
        </p:nvSpPr>
        <p:spPr>
          <a:xfrm>
            <a:off x="950592" y="8161288"/>
            <a:ext cx="14967865" cy="486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 u="sng">
                <a:solidFill>
                  <a:srgbClr val="000000"/>
                </a:solidFill>
              </a:defRPr>
            </a:pPr>
            <a:r>
              <a:t>Vor den Geschäften Schlange stehen</a:t>
            </a:r>
          </a:p>
          <a:p>
            <a:pPr>
              <a:defRPr>
                <a:solidFill>
                  <a:srgbClr val="000000"/>
                </a:solidFill>
              </a:defRPr>
            </a:pP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</a:defRPr>
            </a:pPr>
            <a:r>
              <a:t>immer wieder neue Regelungen, welche an den Krisenstand angepasst sind </a:t>
            </a: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</a:defRPr>
            </a:pPr>
            <a:r>
              <a:t>Veränderungen in unserem Alltag </a:t>
            </a: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</a:defRPr>
            </a:pPr>
            <a:r>
              <a:t>verschärfte Regeln für den Einkauf, je nach Größe der Einkaufsfläche dürfen mehr oder weniger Kunden gleichzeitig in die Läden </a:t>
            </a: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</a:defRPr>
            </a:pPr>
            <a:r>
              <a:t>mehr Zeit Einplanung für den Einkauf</a:t>
            </a:r>
          </a:p>
          <a:p>
            <a:pPr marL="412115" indent="-412115" algn="l">
              <a:buSzPct val="80000"/>
              <a:buChar char="•"/>
              <a:defRPr sz="3300">
                <a:solidFill>
                  <a:srgbClr val="000000"/>
                </a:solidFill>
              </a:defRPr>
            </a:pPr>
            <a:r>
              <a:t>negative Auswirkung auf die Händler, dafür Vorteile für Online Händler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hteck"/>
          <p:cNvSpPr/>
          <p:nvPr/>
        </p:nvSpPr>
        <p:spPr>
          <a:xfrm>
            <a:off x="679595" y="2836185"/>
            <a:ext cx="23024810" cy="8043630"/>
          </a:xfrm>
          <a:prstGeom prst="rect">
            <a:avLst/>
          </a:prstGeom>
          <a:solidFill>
            <a:srgbClr val="D6D6D6"/>
          </a:solidFill>
          <a:ln w="12700">
            <a:solidFill>
              <a:srgbClr val="D6D6D6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68" name="IMG_5644.jpeg" descr="IMG_56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97934" y="2825322"/>
            <a:ext cx="10753809" cy="806535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Die leeren Spielplätze…"/>
          <p:cNvSpPr txBox="1"/>
          <p:nvPr/>
        </p:nvSpPr>
        <p:spPr>
          <a:xfrm>
            <a:off x="1409535" y="3825251"/>
            <a:ext cx="11260801" cy="606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Die leeren Spielplätze</a:t>
            </a:r>
          </a:p>
          <a:p>
            <a:pPr>
              <a:defRPr sz="43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330868" indent="-330868" algn="l">
              <a:buSzPct val="10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viele öffentliche Plätze wurden geschlossen, wie Spielplätze oder Jugendtreffs </a:t>
            </a:r>
          </a:p>
          <a:p>
            <a:pPr marL="330868" indent="-330868" algn="l">
              <a:buSzPct val="10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Kleinkinder haben nicht mehr die Gelegenheit sich an solchen Orten auszutoben</a:t>
            </a:r>
          </a:p>
          <a:p>
            <a:pPr marL="330868" indent="-330868" algn="l">
              <a:buSzPct val="10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dadurch fehlt ihnen ein Teil, wo sie sich weiterentwickeln und soziale Fähigkeiten aufbauen</a:t>
            </a:r>
          </a:p>
          <a:p>
            <a:pPr marL="330868" indent="-330868" algn="l">
              <a:buSzPct val="10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mehr Anstrengung für die Erziehungsberechtigten, Kinder den ganzen Tag lang zu beschäftigen</a:t>
            </a:r>
          </a:p>
          <a:p>
            <a:pPr marL="330868" indent="-330868" algn="l">
              <a:buSzPct val="100000"/>
              <a:buChar char="•"/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außerdem keine Gelegenheit für Kinder sich von der Schule zu erholen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hteck"/>
          <p:cNvSpPr/>
          <p:nvPr/>
        </p:nvSpPr>
        <p:spPr>
          <a:xfrm>
            <a:off x="472537" y="3201578"/>
            <a:ext cx="23438926" cy="7312844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pic>
        <p:nvPicPr>
          <p:cNvPr id="172" name="IMG_5639_Facetune_13-03-2021-12-15-39.jpeg" descr="IMG_5639_Facetune_13-03-2021-12-15-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689" y="3206631"/>
            <a:ext cx="9480907" cy="730273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Der Coronavirus und der Glaube…"/>
          <p:cNvSpPr txBox="1"/>
          <p:nvPr/>
        </p:nvSpPr>
        <p:spPr>
          <a:xfrm>
            <a:off x="10438672" y="3635291"/>
            <a:ext cx="13262693" cy="644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Coronavirus und der Glaube</a:t>
            </a:r>
          </a:p>
          <a:p>
            <a:pPr>
              <a:defRPr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37091" indent="-437091" algn="l"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religiösen Gebäuden wird verstärkt auf Hygienemaßnahmen geachtet </a:t>
            </a:r>
          </a:p>
          <a:p>
            <a:pPr marL="437091" indent="-437091" algn="l"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es gibt Gemeinden, die über die Situation klagen, weil Gottesdienste weiter geführt werden sollen</a:t>
            </a:r>
          </a:p>
          <a:p>
            <a:pPr marL="437091" indent="-437091" algn="l"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keine vernünftigen Einnahmen mehr </a:t>
            </a:r>
          </a:p>
          <a:p>
            <a:pPr marL="437091" indent="-437091" algn="l"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weiterer Aspekt in der Laufbahn des Virus: Menschen haben mehr Angst vor dem Tod</a:t>
            </a:r>
          </a:p>
          <a:p>
            <a:pPr marL="437091" indent="-437091" algn="l"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mehr Beschäftigung über das Thema, was passieren könnte, wenn man mit dem Virus infiziert ist</a:t>
            </a:r>
          </a:p>
          <a:p>
            <a:pPr marL="437091" indent="-437091" algn="l">
              <a:buSzPct val="80000"/>
              <a:buChar char="•"/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der Glaube als Zufluchtsort der ängstlichen Menschen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99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hteck"/>
          <p:cNvSpPr/>
          <p:nvPr/>
        </p:nvSpPr>
        <p:spPr>
          <a:xfrm>
            <a:off x="12822855" y="1631494"/>
            <a:ext cx="9782124" cy="10453012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F5F8EB"/>
                </a:solidFill>
              </a:defRPr>
            </a:pPr>
          </a:p>
        </p:txBody>
      </p:sp>
      <p:pic>
        <p:nvPicPr>
          <p:cNvPr id="176" name="IMG_5636_Facetune_13-03-2021-12-09-06.jpeg" descr="IMG_5636_Facetune_13-03-2021-12-09-0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241"/>
          <a:stretch>
            <a:fillRect/>
          </a:stretch>
        </p:blipFill>
        <p:spPr>
          <a:xfrm>
            <a:off x="3172801" y="7531740"/>
            <a:ext cx="7882073" cy="57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orona Regelungen…"/>
          <p:cNvSpPr txBox="1"/>
          <p:nvPr/>
        </p:nvSpPr>
        <p:spPr>
          <a:xfrm>
            <a:off x="13248627" y="2125070"/>
            <a:ext cx="8930581" cy="946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Corona Regelungen</a:t>
            </a:r>
            <a:endParaRPr sz="5200"/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87044" indent="-487044" algn="l">
              <a:buSzPct val="80000"/>
              <a:buChar char="•"/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Prioritäten der Regeln werden durch die Verbreitung des Virus geformt</a:t>
            </a:r>
          </a:p>
          <a:p>
            <a:pPr marL="487044" indent="-487044" algn="l">
              <a:buSzPct val="80000"/>
              <a:buChar char="•"/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die wichtigsten Regeln sind folgende:</a:t>
            </a:r>
          </a:p>
          <a:p>
            <a:pPr marL="660399" indent="-660399" algn="l">
              <a:buSzPct val="100000"/>
              <a:buAutoNum type="arabicPeriod" startAt="1"/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Vermeidung von Kontakten, Gruppen</a:t>
            </a:r>
          </a:p>
          <a:p>
            <a:pPr marL="660399" indent="-660399" algn="l">
              <a:buSzPct val="100000"/>
              <a:buAutoNum type="arabicPeriod" startAt="1"/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Mindestabstand von 1,5 Metern einhalten </a:t>
            </a:r>
          </a:p>
          <a:p>
            <a:pPr marL="660399" indent="-660399" algn="l">
              <a:buSzPct val="100000"/>
              <a:buAutoNum type="arabicPeriod" startAt="1"/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Maskenpflicht</a:t>
            </a:r>
          </a:p>
          <a:p>
            <a:pPr marL="660399" indent="-660399" algn="l">
              <a:buSzPct val="100000"/>
              <a:buAutoNum type="arabicPeriod" startAt="1"/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Regelmäßiges Händewaschen und desinfizieren </a:t>
            </a:r>
          </a:p>
          <a:p>
            <a:pPr marL="487044" indent="-487044" algn="l">
              <a:buSzPct val="80000"/>
              <a:buChar char="•"/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des Weiteren gibt es Veränderungen des Unterrichtes (Wechselunterricht, Onlineunterricht)</a:t>
            </a:r>
          </a:p>
          <a:p>
            <a:pPr marL="487044" indent="-487044" algn="l">
              <a:buSzPct val="80000"/>
              <a:buChar char="•"/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Einkaufen in vielen Läden nur noch mit Termin möglich</a:t>
            </a:r>
          </a:p>
        </p:txBody>
      </p:sp>
      <p:pic>
        <p:nvPicPr>
          <p:cNvPr id="178" name="78a565bd-3919-4515-acd4-492e16ce5a81.jpeg" descr="78a565bd-3919-4515-acd4-492e16ce5a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9927" y="480013"/>
            <a:ext cx="5007687" cy="6676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546056"/>
      </a:dk1>
      <a:lt1>
        <a:srgbClr val="600C52"/>
      </a:lt1>
      <a:dk2>
        <a:srgbClr val="A7A7A7"/>
      </a:dk2>
      <a:lt2>
        <a:srgbClr val="535353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00C5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00C5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